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3" r:id="rId9"/>
    <p:sldId id="269" r:id="rId10"/>
    <p:sldId id="270" r:id="rId11"/>
    <p:sldId id="263" r:id="rId12"/>
    <p:sldId id="264" r:id="rId13"/>
    <p:sldId id="265" r:id="rId14"/>
    <p:sldId id="271" r:id="rId15"/>
    <p:sldId id="266" r:id="rId16"/>
    <p:sldId id="267" r:id="rId17"/>
    <p:sldId id="268" r:id="rId18"/>
    <p:sldId id="272"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8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7/24/2019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7/24/2019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B32BA2-492B-418B-976E-2CBF0FBF242D}"/>
              </a:ext>
            </a:extLst>
          </p:cNvPr>
          <p:cNvSpPr>
            <a:spLocks noGrp="1"/>
          </p:cNvSpPr>
          <p:nvPr>
            <p:ph type="ctrTitle"/>
          </p:nvPr>
        </p:nvSpPr>
        <p:spPr/>
        <p:txBody>
          <a:bodyPr>
            <a:normAutofit/>
          </a:bodyPr>
          <a:lstStyle/>
          <a:p>
            <a:r>
              <a:rPr lang="en-US" dirty="0"/>
              <a:t>Construction Managers forum</a:t>
            </a:r>
          </a:p>
        </p:txBody>
      </p:sp>
      <p:sp>
        <p:nvSpPr>
          <p:cNvPr id="3" name="Subtitle 2">
            <a:extLst>
              <a:ext uri="{FF2B5EF4-FFF2-40B4-BE49-F238E27FC236}">
                <a16:creationId xmlns="" xmlns:a16="http://schemas.microsoft.com/office/drawing/2014/main" id="{F23E7BDB-D259-45B1-B27F-739D1D27C94F}"/>
              </a:ext>
            </a:extLst>
          </p:cNvPr>
          <p:cNvSpPr>
            <a:spLocks noGrp="1"/>
          </p:cNvSpPr>
          <p:nvPr>
            <p:ph type="subTitle" idx="1"/>
          </p:nvPr>
        </p:nvSpPr>
        <p:spPr/>
        <p:txBody>
          <a:bodyPr/>
          <a:lstStyle/>
          <a:p>
            <a:r>
              <a:rPr lang="en-US" dirty="0"/>
              <a:t>Pinellas county Schools</a:t>
            </a:r>
          </a:p>
          <a:p>
            <a:r>
              <a:rPr lang="en-US" dirty="0"/>
              <a:t>July </a:t>
            </a:r>
            <a:r>
              <a:rPr lang="en-US" dirty="0" smtClean="0"/>
              <a:t>23, </a:t>
            </a:r>
            <a:r>
              <a:rPr lang="en-US" dirty="0"/>
              <a:t>2019</a:t>
            </a:r>
          </a:p>
        </p:txBody>
      </p:sp>
    </p:spTree>
    <p:extLst>
      <p:ext uri="{BB962C8B-B14F-4D97-AF65-F5344CB8AC3E}">
        <p14:creationId xmlns:p14="http://schemas.microsoft.com/office/powerpoint/2010/main" val="2402156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890FBE-F6E5-4275-98CB-736F3B7D429B}"/>
              </a:ext>
            </a:extLst>
          </p:cNvPr>
          <p:cNvSpPr>
            <a:spLocks noGrp="1"/>
          </p:cNvSpPr>
          <p:nvPr>
            <p:ph type="title"/>
          </p:nvPr>
        </p:nvSpPr>
        <p:spPr/>
        <p:txBody>
          <a:bodyPr/>
          <a:lstStyle/>
          <a:p>
            <a:r>
              <a:rPr lang="en-US" dirty="0"/>
              <a:t>Tab 9 – quality control and closeout</a:t>
            </a:r>
            <a:br>
              <a:rPr lang="en-US" dirty="0"/>
            </a:br>
            <a:r>
              <a:rPr lang="en-US" sz="2400" dirty="0"/>
              <a:t>mike Hewett</a:t>
            </a:r>
          </a:p>
        </p:txBody>
      </p:sp>
      <p:sp>
        <p:nvSpPr>
          <p:cNvPr id="3" name="Content Placeholder 2">
            <a:extLst>
              <a:ext uri="{FF2B5EF4-FFF2-40B4-BE49-F238E27FC236}">
                <a16:creationId xmlns="" xmlns:a16="http://schemas.microsoft.com/office/drawing/2014/main" id="{C26C8A8A-AEDA-4030-8934-F07F329D011E}"/>
              </a:ext>
            </a:extLst>
          </p:cNvPr>
          <p:cNvSpPr>
            <a:spLocks noGrp="1"/>
          </p:cNvSpPr>
          <p:nvPr>
            <p:ph idx="1"/>
          </p:nvPr>
        </p:nvSpPr>
        <p:spPr/>
        <p:txBody>
          <a:bodyPr/>
          <a:lstStyle/>
          <a:p>
            <a:r>
              <a:rPr lang="en-US" dirty="0"/>
              <a:t>Quality assurance program – describe how you ensure quality work from your subcontractors, how you manage the project for a minimal punch list, and what you do to ensure we are satisfied with the quality of work.</a:t>
            </a:r>
          </a:p>
          <a:p>
            <a:r>
              <a:rPr lang="en-US" dirty="0"/>
              <a:t>Warranty process – describe the warranty process from your side and our side and give specific examples or information regarding your training program</a:t>
            </a:r>
          </a:p>
          <a:p>
            <a:r>
              <a:rPr lang="en-US" dirty="0"/>
              <a:t>Closeout plan – describe how you ensure a timely and accurate closeout of the project</a:t>
            </a:r>
          </a:p>
          <a:p>
            <a:pPr marL="0" indent="0">
              <a:buNone/>
            </a:pPr>
            <a:endParaRPr lang="en-US" dirty="0"/>
          </a:p>
        </p:txBody>
      </p:sp>
    </p:spTree>
    <p:extLst>
      <p:ext uri="{BB962C8B-B14F-4D97-AF65-F5344CB8AC3E}">
        <p14:creationId xmlns:p14="http://schemas.microsoft.com/office/powerpoint/2010/main" val="797895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8F09FB-69E6-4E0D-9CC3-A67426BB1846}"/>
              </a:ext>
            </a:extLst>
          </p:cNvPr>
          <p:cNvSpPr>
            <a:spLocks noGrp="1"/>
          </p:cNvSpPr>
          <p:nvPr>
            <p:ph type="title"/>
          </p:nvPr>
        </p:nvSpPr>
        <p:spPr/>
        <p:txBody>
          <a:bodyPr/>
          <a:lstStyle/>
          <a:p>
            <a:r>
              <a:rPr lang="en-US" dirty="0"/>
              <a:t>Overall Submittal tips and suggestions</a:t>
            </a:r>
            <a:br>
              <a:rPr lang="en-US" dirty="0"/>
            </a:br>
            <a:r>
              <a:rPr lang="en-US" sz="2400" dirty="0"/>
              <a:t>Clint Herbic</a:t>
            </a:r>
          </a:p>
        </p:txBody>
      </p:sp>
      <p:sp>
        <p:nvSpPr>
          <p:cNvPr id="3" name="Content Placeholder 2">
            <a:extLst>
              <a:ext uri="{FF2B5EF4-FFF2-40B4-BE49-F238E27FC236}">
                <a16:creationId xmlns="" xmlns:a16="http://schemas.microsoft.com/office/drawing/2014/main" id="{ED70335E-FD8A-41C0-BC70-47E905CC91BA}"/>
              </a:ext>
            </a:extLst>
          </p:cNvPr>
          <p:cNvSpPr>
            <a:spLocks noGrp="1"/>
          </p:cNvSpPr>
          <p:nvPr>
            <p:ph idx="1"/>
          </p:nvPr>
        </p:nvSpPr>
        <p:spPr/>
        <p:txBody>
          <a:bodyPr/>
          <a:lstStyle/>
          <a:p>
            <a:r>
              <a:rPr lang="en-US" dirty="0"/>
              <a:t>Read the questions, we change them from time to time</a:t>
            </a:r>
          </a:p>
          <a:p>
            <a:r>
              <a:rPr lang="en-US" dirty="0"/>
              <a:t>Have a library of projects and pick the ones most relevant to the proposed project</a:t>
            </a:r>
          </a:p>
          <a:p>
            <a:r>
              <a:rPr lang="en-US" dirty="0"/>
              <a:t>Explain how your prior projects are relevant to the proposed project or explain any relationships that exist between prior projects and proposed project</a:t>
            </a:r>
          </a:p>
          <a:p>
            <a:r>
              <a:rPr lang="en-US" dirty="0"/>
              <a:t>Always read the final product before submitting</a:t>
            </a:r>
          </a:p>
          <a:p>
            <a:r>
              <a:rPr lang="en-US" dirty="0"/>
              <a:t>Make our work difficult for us</a:t>
            </a:r>
          </a:p>
          <a:p>
            <a:endParaRPr lang="en-US" dirty="0"/>
          </a:p>
          <a:p>
            <a:endParaRPr lang="en-US" dirty="0"/>
          </a:p>
        </p:txBody>
      </p:sp>
    </p:spTree>
    <p:extLst>
      <p:ext uri="{BB962C8B-B14F-4D97-AF65-F5344CB8AC3E}">
        <p14:creationId xmlns:p14="http://schemas.microsoft.com/office/powerpoint/2010/main" val="3226047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8F8E1B-0D81-44AE-B531-C3DD1C6398E3}"/>
              </a:ext>
            </a:extLst>
          </p:cNvPr>
          <p:cNvSpPr>
            <a:spLocks noGrp="1"/>
          </p:cNvSpPr>
          <p:nvPr>
            <p:ph type="title"/>
          </p:nvPr>
        </p:nvSpPr>
        <p:spPr/>
        <p:txBody>
          <a:bodyPr/>
          <a:lstStyle/>
          <a:p>
            <a:r>
              <a:rPr lang="en-US" dirty="0"/>
              <a:t>Presentation Overview</a:t>
            </a:r>
            <a:br>
              <a:rPr lang="en-US" dirty="0"/>
            </a:br>
            <a:r>
              <a:rPr lang="en-US" sz="2400" dirty="0"/>
              <a:t>Clint </a:t>
            </a:r>
            <a:r>
              <a:rPr lang="en-US" sz="2400" dirty="0" err="1"/>
              <a:t>HErbic</a:t>
            </a:r>
            <a:endParaRPr lang="en-US" sz="2400" dirty="0"/>
          </a:p>
        </p:txBody>
      </p:sp>
      <p:sp>
        <p:nvSpPr>
          <p:cNvPr id="3" name="Content Placeholder 2">
            <a:extLst>
              <a:ext uri="{FF2B5EF4-FFF2-40B4-BE49-F238E27FC236}">
                <a16:creationId xmlns="" xmlns:a16="http://schemas.microsoft.com/office/drawing/2014/main" id="{0353B5CC-0471-451C-8318-43C5F18FDAA0}"/>
              </a:ext>
            </a:extLst>
          </p:cNvPr>
          <p:cNvSpPr>
            <a:spLocks noGrp="1"/>
          </p:cNvSpPr>
          <p:nvPr>
            <p:ph idx="1"/>
          </p:nvPr>
        </p:nvSpPr>
        <p:spPr/>
        <p:txBody>
          <a:bodyPr/>
          <a:lstStyle/>
          <a:p>
            <a:r>
              <a:rPr lang="en-US" dirty="0"/>
              <a:t>Adjust your presentation to the questions, they change quite often</a:t>
            </a:r>
          </a:p>
          <a:p>
            <a:r>
              <a:rPr lang="en-US" dirty="0"/>
              <a:t>Jump right in – start with question one and skip the “fluff”</a:t>
            </a:r>
          </a:p>
          <a:p>
            <a:r>
              <a:rPr lang="en-US" dirty="0"/>
              <a:t>Practice and watch your time</a:t>
            </a:r>
          </a:p>
        </p:txBody>
      </p:sp>
    </p:spTree>
    <p:extLst>
      <p:ext uri="{BB962C8B-B14F-4D97-AF65-F5344CB8AC3E}">
        <p14:creationId xmlns:p14="http://schemas.microsoft.com/office/powerpoint/2010/main" val="1019217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DAC9C6-325C-40EE-9F20-CCD61F7D52EE}"/>
              </a:ext>
            </a:extLst>
          </p:cNvPr>
          <p:cNvSpPr>
            <a:spLocks noGrp="1"/>
          </p:cNvSpPr>
          <p:nvPr>
            <p:ph type="title"/>
          </p:nvPr>
        </p:nvSpPr>
        <p:spPr/>
        <p:txBody>
          <a:bodyPr/>
          <a:lstStyle/>
          <a:p>
            <a:r>
              <a:rPr lang="en-US" dirty="0"/>
              <a:t>Format of Presentation</a:t>
            </a:r>
            <a:br>
              <a:rPr lang="en-US" dirty="0"/>
            </a:br>
            <a:r>
              <a:rPr lang="en-US" sz="2400" dirty="0"/>
              <a:t>Scott Livernois</a:t>
            </a:r>
          </a:p>
        </p:txBody>
      </p:sp>
      <p:sp>
        <p:nvSpPr>
          <p:cNvPr id="3" name="Content Placeholder 2">
            <a:extLst>
              <a:ext uri="{FF2B5EF4-FFF2-40B4-BE49-F238E27FC236}">
                <a16:creationId xmlns="" xmlns:a16="http://schemas.microsoft.com/office/drawing/2014/main" id="{405D6D9E-A18A-495A-B6F6-632B34B9CB18}"/>
              </a:ext>
            </a:extLst>
          </p:cNvPr>
          <p:cNvSpPr>
            <a:spLocks noGrp="1"/>
          </p:cNvSpPr>
          <p:nvPr>
            <p:ph idx="1"/>
          </p:nvPr>
        </p:nvSpPr>
        <p:spPr/>
        <p:txBody>
          <a:bodyPr>
            <a:normAutofit/>
          </a:bodyPr>
          <a:lstStyle/>
          <a:p>
            <a:r>
              <a:rPr lang="en-US" dirty="0"/>
              <a:t>Materials to bring and available technology/tools for you to use</a:t>
            </a:r>
          </a:p>
          <a:p>
            <a:r>
              <a:rPr lang="en-US" dirty="0"/>
              <a:t>Set up of the room</a:t>
            </a:r>
          </a:p>
          <a:p>
            <a:r>
              <a:rPr lang="en-US" dirty="0"/>
              <a:t>Presentation followed by Q&amp;A</a:t>
            </a:r>
          </a:p>
          <a:p>
            <a:r>
              <a:rPr lang="en-US" dirty="0"/>
              <a:t>Helpful tips</a:t>
            </a:r>
          </a:p>
        </p:txBody>
      </p:sp>
    </p:spTree>
    <p:extLst>
      <p:ext uri="{BB962C8B-B14F-4D97-AF65-F5344CB8AC3E}">
        <p14:creationId xmlns:p14="http://schemas.microsoft.com/office/powerpoint/2010/main" val="3705860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081BB4-2F51-42D2-BA9E-E4BA7E0B3AEA}"/>
              </a:ext>
            </a:extLst>
          </p:cNvPr>
          <p:cNvSpPr>
            <a:spLocks noGrp="1"/>
          </p:cNvSpPr>
          <p:nvPr>
            <p:ph type="title"/>
          </p:nvPr>
        </p:nvSpPr>
        <p:spPr/>
        <p:txBody>
          <a:bodyPr/>
          <a:lstStyle/>
          <a:p>
            <a:r>
              <a:rPr lang="en-US" dirty="0"/>
              <a:t>Question one </a:t>
            </a:r>
            <a:br>
              <a:rPr lang="en-US" dirty="0"/>
            </a:br>
            <a:r>
              <a:rPr lang="en-US" sz="2400" dirty="0" err="1"/>
              <a:t>clint</a:t>
            </a:r>
            <a:r>
              <a:rPr lang="en-US" sz="2400" dirty="0"/>
              <a:t> Herbic</a:t>
            </a:r>
          </a:p>
        </p:txBody>
      </p:sp>
      <p:sp>
        <p:nvSpPr>
          <p:cNvPr id="3" name="Content Placeholder 2">
            <a:extLst>
              <a:ext uri="{FF2B5EF4-FFF2-40B4-BE49-F238E27FC236}">
                <a16:creationId xmlns="" xmlns:a16="http://schemas.microsoft.com/office/drawing/2014/main" id="{631E9539-E450-4BB4-A00F-6185F5838B5D}"/>
              </a:ext>
            </a:extLst>
          </p:cNvPr>
          <p:cNvSpPr>
            <a:spLocks noGrp="1"/>
          </p:cNvSpPr>
          <p:nvPr>
            <p:ph idx="1"/>
          </p:nvPr>
        </p:nvSpPr>
        <p:spPr/>
        <p:txBody>
          <a:bodyPr/>
          <a:lstStyle/>
          <a:p>
            <a:pPr marL="1828800" lvl="4" indent="0">
              <a:buNone/>
            </a:pPr>
            <a:r>
              <a:rPr lang="en-US" sz="2400" b="1" dirty="0"/>
              <a:t>Communication and Proposed Staff (0-10 points)</a:t>
            </a:r>
            <a:endParaRPr lang="en-US" b="1" dirty="0"/>
          </a:p>
          <a:p>
            <a:r>
              <a:rPr lang="en-US" dirty="0"/>
              <a:t>How will you help the principal communicate news of project with the community?</a:t>
            </a:r>
          </a:p>
          <a:p>
            <a:r>
              <a:rPr lang="en-US" dirty="0"/>
              <a:t>Share or show a specific example of how you will help the district showcase the project and its economic impact on the community.</a:t>
            </a:r>
          </a:p>
          <a:p>
            <a:r>
              <a:rPr lang="en-US" dirty="0"/>
              <a:t>Provide a leave behind which confirms your proposed team.   Verbally explain any changes to your proposed team (from your submittal team) and why these changes were necessary.</a:t>
            </a:r>
          </a:p>
        </p:txBody>
      </p:sp>
    </p:spTree>
    <p:extLst>
      <p:ext uri="{BB962C8B-B14F-4D97-AF65-F5344CB8AC3E}">
        <p14:creationId xmlns:p14="http://schemas.microsoft.com/office/powerpoint/2010/main" val="758835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081BB4-2F51-42D2-BA9E-E4BA7E0B3AEA}"/>
              </a:ext>
            </a:extLst>
          </p:cNvPr>
          <p:cNvSpPr>
            <a:spLocks noGrp="1"/>
          </p:cNvSpPr>
          <p:nvPr>
            <p:ph type="title"/>
          </p:nvPr>
        </p:nvSpPr>
        <p:spPr/>
        <p:txBody>
          <a:bodyPr/>
          <a:lstStyle/>
          <a:p>
            <a:r>
              <a:rPr lang="en-US" dirty="0"/>
              <a:t>Question Two</a:t>
            </a:r>
            <a:br>
              <a:rPr lang="en-US" dirty="0"/>
            </a:br>
            <a:r>
              <a:rPr lang="en-US" sz="2400" dirty="0" err="1"/>
              <a:t>scott</a:t>
            </a:r>
            <a:r>
              <a:rPr lang="en-US" sz="2400" dirty="0"/>
              <a:t> </a:t>
            </a:r>
            <a:r>
              <a:rPr lang="en-US" sz="2400" dirty="0" err="1"/>
              <a:t>livernois</a:t>
            </a:r>
            <a:endParaRPr lang="en-US" sz="2400" dirty="0"/>
          </a:p>
        </p:txBody>
      </p:sp>
      <p:sp>
        <p:nvSpPr>
          <p:cNvPr id="3" name="Content Placeholder 2">
            <a:extLst>
              <a:ext uri="{FF2B5EF4-FFF2-40B4-BE49-F238E27FC236}">
                <a16:creationId xmlns="" xmlns:a16="http://schemas.microsoft.com/office/drawing/2014/main" id="{631E9539-E450-4BB4-A00F-6185F5838B5D}"/>
              </a:ext>
            </a:extLst>
          </p:cNvPr>
          <p:cNvSpPr>
            <a:spLocks noGrp="1"/>
          </p:cNvSpPr>
          <p:nvPr>
            <p:ph idx="1"/>
          </p:nvPr>
        </p:nvSpPr>
        <p:spPr/>
        <p:txBody>
          <a:bodyPr>
            <a:normAutofit/>
          </a:bodyPr>
          <a:lstStyle/>
          <a:p>
            <a:pPr marL="1828800" lvl="4" indent="0">
              <a:buNone/>
            </a:pPr>
            <a:r>
              <a:rPr lang="en-US" sz="2400" b="1" dirty="0"/>
              <a:t>Local subcontractor participation (0-5 points)</a:t>
            </a:r>
          </a:p>
          <a:p>
            <a:r>
              <a:rPr lang="en-US" dirty="0"/>
              <a:t>How do you advertise to local subcontractors?</a:t>
            </a:r>
          </a:p>
          <a:p>
            <a:r>
              <a:rPr lang="en-US" dirty="0"/>
              <a:t>Share three examples of similar scope projects and how much $ those projects gave back to the local community, how much $ stayed within Pinellas County.</a:t>
            </a:r>
          </a:p>
          <a:p>
            <a:r>
              <a:rPr lang="en-US" dirty="0"/>
              <a:t>Your definition of local </a:t>
            </a:r>
            <a:r>
              <a:rPr lang="en-US" dirty="0" smtClean="0"/>
              <a:t>subcontractor. </a:t>
            </a:r>
            <a:r>
              <a:rPr lang="en-US" dirty="0"/>
              <a:t> This can be shown as an actual definition or a graphical </a:t>
            </a:r>
            <a:r>
              <a:rPr lang="en-US" dirty="0" smtClean="0"/>
              <a:t>image  (ex</a:t>
            </a:r>
            <a:r>
              <a:rPr lang="en-US" dirty="0"/>
              <a:t>. Pinellas County only, or neighboring Counties that touch </a:t>
            </a:r>
            <a:r>
              <a:rPr lang="en-US" dirty="0" smtClean="0"/>
              <a:t>Pinellas)</a:t>
            </a:r>
            <a:endParaRPr lang="en-US" dirty="0"/>
          </a:p>
        </p:txBody>
      </p:sp>
    </p:spTree>
    <p:extLst>
      <p:ext uri="{BB962C8B-B14F-4D97-AF65-F5344CB8AC3E}">
        <p14:creationId xmlns:p14="http://schemas.microsoft.com/office/powerpoint/2010/main" val="2705806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466362-6D68-4175-95C4-57600A00B62E}"/>
              </a:ext>
            </a:extLst>
          </p:cNvPr>
          <p:cNvSpPr>
            <a:spLocks noGrp="1"/>
          </p:cNvSpPr>
          <p:nvPr>
            <p:ph type="title"/>
          </p:nvPr>
        </p:nvSpPr>
        <p:spPr/>
        <p:txBody>
          <a:bodyPr/>
          <a:lstStyle/>
          <a:p>
            <a:r>
              <a:rPr lang="en-US" dirty="0"/>
              <a:t>Question Three</a:t>
            </a:r>
            <a:br>
              <a:rPr lang="en-US" dirty="0"/>
            </a:br>
            <a:r>
              <a:rPr lang="en-US" sz="2400" dirty="0" err="1"/>
              <a:t>doug</a:t>
            </a:r>
            <a:r>
              <a:rPr lang="en-US" sz="2400" dirty="0"/>
              <a:t> </a:t>
            </a:r>
            <a:r>
              <a:rPr lang="en-US" sz="2400" dirty="0" err="1"/>
              <a:t>pollei</a:t>
            </a:r>
            <a:endParaRPr lang="en-US" sz="2400" dirty="0"/>
          </a:p>
        </p:txBody>
      </p:sp>
      <p:sp>
        <p:nvSpPr>
          <p:cNvPr id="3" name="Content Placeholder 2">
            <a:extLst>
              <a:ext uri="{FF2B5EF4-FFF2-40B4-BE49-F238E27FC236}">
                <a16:creationId xmlns="" xmlns:a16="http://schemas.microsoft.com/office/drawing/2014/main" id="{D64AA295-E9F0-47F2-B88F-8B5CDAB7A342}"/>
              </a:ext>
            </a:extLst>
          </p:cNvPr>
          <p:cNvSpPr>
            <a:spLocks noGrp="1"/>
          </p:cNvSpPr>
          <p:nvPr>
            <p:ph idx="1"/>
          </p:nvPr>
        </p:nvSpPr>
        <p:spPr/>
        <p:txBody>
          <a:bodyPr>
            <a:normAutofit/>
          </a:bodyPr>
          <a:lstStyle/>
          <a:p>
            <a:pPr marL="1371600" lvl="3" indent="0">
              <a:buNone/>
            </a:pPr>
            <a:r>
              <a:rPr lang="en-US" sz="2400" dirty="0"/>
              <a:t>	</a:t>
            </a:r>
            <a:r>
              <a:rPr lang="en-US" sz="2400" b="1" dirty="0"/>
              <a:t>Cost Control and Value Engineering (0-15 points)</a:t>
            </a:r>
          </a:p>
          <a:p>
            <a:r>
              <a:rPr lang="en-US" sz="1700" dirty="0"/>
              <a:t>From the owner’s perspective what we look for in a successful project is the architect’s design is intact, the budget is in check and the project is delivered in accordance with the GMP’s schedule</a:t>
            </a:r>
          </a:p>
          <a:p>
            <a:r>
              <a:rPr lang="en-US" sz="1700" dirty="0"/>
              <a:t>Hopefully your construction estimate aligns with </a:t>
            </a:r>
            <a:r>
              <a:rPr lang="en-US" sz="1700" dirty="0" smtClean="0"/>
              <a:t>our </a:t>
            </a:r>
            <a:r>
              <a:rPr lang="en-US" sz="1700" dirty="0"/>
              <a:t>estimated cost of </a:t>
            </a:r>
            <a:r>
              <a:rPr lang="en-US" sz="1700" dirty="0" smtClean="0"/>
              <a:t>construction, however, </a:t>
            </a:r>
            <a:r>
              <a:rPr lang="en-US" sz="1700" dirty="0"/>
              <a:t>if it is over our budget we need for you to show us options to bring the project within the budget.</a:t>
            </a:r>
          </a:p>
          <a:p>
            <a:r>
              <a:rPr lang="en-US" sz="1700" dirty="0"/>
              <a:t>We want to see how creatively your team can solve these issues and the best way would be to provide similar examples and how they can be used on this project.</a:t>
            </a:r>
          </a:p>
          <a:p>
            <a:r>
              <a:rPr lang="en-US" sz="1700" dirty="0"/>
              <a:t>Show us both short term and long term impacts on the return of investment of building systems.</a:t>
            </a:r>
          </a:p>
          <a:p>
            <a:endParaRPr lang="en-US" dirty="0"/>
          </a:p>
          <a:p>
            <a:endParaRPr lang="en-US" dirty="0"/>
          </a:p>
          <a:p>
            <a:endParaRPr lang="en-US" dirty="0"/>
          </a:p>
        </p:txBody>
      </p:sp>
    </p:spTree>
    <p:extLst>
      <p:ext uri="{BB962C8B-B14F-4D97-AF65-F5344CB8AC3E}">
        <p14:creationId xmlns:p14="http://schemas.microsoft.com/office/powerpoint/2010/main" val="2812933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CA0D40-576A-45A4-A96C-560422449788}"/>
              </a:ext>
            </a:extLst>
          </p:cNvPr>
          <p:cNvSpPr>
            <a:spLocks noGrp="1"/>
          </p:cNvSpPr>
          <p:nvPr>
            <p:ph type="title"/>
          </p:nvPr>
        </p:nvSpPr>
        <p:spPr/>
        <p:txBody>
          <a:bodyPr/>
          <a:lstStyle/>
          <a:p>
            <a:r>
              <a:rPr lang="en-US" dirty="0"/>
              <a:t>Question Four</a:t>
            </a:r>
            <a:br>
              <a:rPr lang="en-US" dirty="0"/>
            </a:br>
            <a:r>
              <a:rPr lang="en-US" sz="2400" dirty="0"/>
              <a:t>mike </a:t>
            </a:r>
            <a:r>
              <a:rPr lang="en-US" sz="2400" dirty="0" err="1"/>
              <a:t>hewett</a:t>
            </a:r>
            <a:endParaRPr lang="en-US" sz="2400" dirty="0"/>
          </a:p>
        </p:txBody>
      </p:sp>
      <p:sp>
        <p:nvSpPr>
          <p:cNvPr id="3" name="Content Placeholder 2">
            <a:extLst>
              <a:ext uri="{FF2B5EF4-FFF2-40B4-BE49-F238E27FC236}">
                <a16:creationId xmlns="" xmlns:a16="http://schemas.microsoft.com/office/drawing/2014/main" id="{0DC319A1-CF21-4C9F-AE85-1FEFC4C4916E}"/>
              </a:ext>
            </a:extLst>
          </p:cNvPr>
          <p:cNvSpPr>
            <a:spLocks noGrp="1"/>
          </p:cNvSpPr>
          <p:nvPr>
            <p:ph idx="1"/>
          </p:nvPr>
        </p:nvSpPr>
        <p:spPr/>
        <p:txBody>
          <a:bodyPr>
            <a:normAutofit lnSpcReduction="10000"/>
          </a:bodyPr>
          <a:lstStyle/>
          <a:p>
            <a:pPr marL="1371600" lvl="3" indent="0">
              <a:buNone/>
            </a:pPr>
            <a:r>
              <a:rPr lang="en-US" sz="2400" b="1" dirty="0"/>
              <a:t>Knowledge of the Project, Site, and Educational Needs of the School (0-25 points)</a:t>
            </a:r>
          </a:p>
          <a:p>
            <a:r>
              <a:rPr lang="en-US" dirty="0"/>
              <a:t>Share specific information regarding your understanding of the top three challenges you will face on this project</a:t>
            </a:r>
          </a:p>
          <a:p>
            <a:r>
              <a:rPr lang="en-US" dirty="0"/>
              <a:t>Discuss any site conditions that will be a challenge or may assist you in delivering a successful project</a:t>
            </a:r>
          </a:p>
          <a:p>
            <a:r>
              <a:rPr lang="en-US" dirty="0"/>
              <a:t>Explain how your plan for the project will ensure the integrity of the learning environment and how the project will contribute to student success upon it’s completion</a:t>
            </a:r>
          </a:p>
        </p:txBody>
      </p:sp>
    </p:spTree>
    <p:extLst>
      <p:ext uri="{BB962C8B-B14F-4D97-AF65-F5344CB8AC3E}">
        <p14:creationId xmlns:p14="http://schemas.microsoft.com/office/powerpoint/2010/main" val="3861789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CA0D40-576A-45A4-A96C-560422449788}"/>
              </a:ext>
            </a:extLst>
          </p:cNvPr>
          <p:cNvSpPr>
            <a:spLocks noGrp="1"/>
          </p:cNvSpPr>
          <p:nvPr>
            <p:ph type="title"/>
          </p:nvPr>
        </p:nvSpPr>
        <p:spPr/>
        <p:txBody>
          <a:bodyPr/>
          <a:lstStyle/>
          <a:p>
            <a:r>
              <a:rPr lang="en-US" dirty="0"/>
              <a:t>Question five</a:t>
            </a:r>
            <a:br>
              <a:rPr lang="en-US" dirty="0"/>
            </a:br>
            <a:r>
              <a:rPr lang="en-US" sz="2400" dirty="0"/>
              <a:t>rick </a:t>
            </a:r>
            <a:r>
              <a:rPr lang="en-US" sz="2400" dirty="0" err="1"/>
              <a:t>bevilacqua</a:t>
            </a:r>
            <a:endParaRPr lang="en-US" sz="2400" dirty="0"/>
          </a:p>
        </p:txBody>
      </p:sp>
      <p:sp>
        <p:nvSpPr>
          <p:cNvPr id="3" name="Content Placeholder 2">
            <a:extLst>
              <a:ext uri="{FF2B5EF4-FFF2-40B4-BE49-F238E27FC236}">
                <a16:creationId xmlns="" xmlns:a16="http://schemas.microsoft.com/office/drawing/2014/main" id="{0DC319A1-CF21-4C9F-AE85-1FEFC4C4916E}"/>
              </a:ext>
            </a:extLst>
          </p:cNvPr>
          <p:cNvSpPr>
            <a:spLocks noGrp="1"/>
          </p:cNvSpPr>
          <p:nvPr>
            <p:ph idx="1"/>
          </p:nvPr>
        </p:nvSpPr>
        <p:spPr/>
        <p:txBody>
          <a:bodyPr>
            <a:normAutofit lnSpcReduction="10000"/>
          </a:bodyPr>
          <a:lstStyle/>
          <a:p>
            <a:pPr marL="1371600" lvl="3" indent="0">
              <a:buNone/>
            </a:pPr>
            <a:r>
              <a:rPr lang="en-US" sz="2400" b="1" dirty="0"/>
              <a:t>Overall Approach and Scheduling (0-45 points)</a:t>
            </a:r>
          </a:p>
          <a:p>
            <a:pPr lvl="1"/>
            <a:r>
              <a:rPr lang="en-US" dirty="0"/>
              <a:t>Overall Approach:</a:t>
            </a:r>
            <a:endParaRPr lang="en-US" sz="1600" dirty="0"/>
          </a:p>
          <a:p>
            <a:pPr lvl="2"/>
            <a:r>
              <a:rPr lang="en-US" dirty="0"/>
              <a:t>Preconstruction Services</a:t>
            </a:r>
            <a:endParaRPr lang="en-US" sz="1400" dirty="0"/>
          </a:p>
          <a:p>
            <a:pPr lvl="2"/>
            <a:r>
              <a:rPr lang="en-US" dirty="0"/>
              <a:t>Discuss in detail how you will sequence your work.</a:t>
            </a:r>
            <a:endParaRPr lang="en-US" sz="1400" dirty="0"/>
          </a:p>
          <a:p>
            <a:pPr lvl="3"/>
            <a:r>
              <a:rPr lang="en-US" dirty="0"/>
              <a:t>Mobilization </a:t>
            </a:r>
            <a:endParaRPr lang="en-US" sz="1200" dirty="0"/>
          </a:p>
          <a:p>
            <a:pPr lvl="3"/>
            <a:r>
              <a:rPr lang="en-US" dirty="0"/>
              <a:t>Execution of scope of work</a:t>
            </a:r>
            <a:endParaRPr lang="en-US" sz="1200" dirty="0"/>
          </a:p>
          <a:p>
            <a:pPr lvl="3"/>
            <a:r>
              <a:rPr lang="en-US" dirty="0"/>
              <a:t>Graphically show the execution of the scope of work and phasing if required. </a:t>
            </a:r>
            <a:endParaRPr lang="en-US" sz="1200" dirty="0"/>
          </a:p>
          <a:p>
            <a:pPr lvl="2"/>
            <a:r>
              <a:rPr lang="en-US" dirty="0"/>
              <a:t>Explain your leadership plan for control, direction, coordination of work performed and your collaboration process for working with the district’s staff and design team. </a:t>
            </a:r>
            <a:endParaRPr lang="en-US" sz="1400" dirty="0"/>
          </a:p>
          <a:p>
            <a:pPr lvl="2"/>
            <a:r>
              <a:rPr lang="en-US" dirty="0"/>
              <a:t>Review challenges you may anticipate with the project.</a:t>
            </a:r>
            <a:endParaRPr lang="en-US" sz="1400" dirty="0"/>
          </a:p>
        </p:txBody>
      </p:sp>
    </p:spTree>
    <p:extLst>
      <p:ext uri="{BB962C8B-B14F-4D97-AF65-F5344CB8AC3E}">
        <p14:creationId xmlns:p14="http://schemas.microsoft.com/office/powerpoint/2010/main" val="1303086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CA0D40-576A-45A4-A96C-560422449788}"/>
              </a:ext>
            </a:extLst>
          </p:cNvPr>
          <p:cNvSpPr>
            <a:spLocks noGrp="1"/>
          </p:cNvSpPr>
          <p:nvPr>
            <p:ph type="title"/>
          </p:nvPr>
        </p:nvSpPr>
        <p:spPr/>
        <p:txBody>
          <a:bodyPr/>
          <a:lstStyle/>
          <a:p>
            <a:r>
              <a:rPr lang="en-US" dirty="0"/>
              <a:t>Question five</a:t>
            </a:r>
            <a:br>
              <a:rPr lang="en-US" dirty="0"/>
            </a:br>
            <a:r>
              <a:rPr lang="en-US" sz="2400" dirty="0"/>
              <a:t>rick </a:t>
            </a:r>
            <a:r>
              <a:rPr lang="en-US" sz="2400" dirty="0" err="1"/>
              <a:t>bevilacqua</a:t>
            </a:r>
            <a:endParaRPr lang="en-US" sz="2400" dirty="0"/>
          </a:p>
        </p:txBody>
      </p:sp>
      <p:sp>
        <p:nvSpPr>
          <p:cNvPr id="3" name="Content Placeholder 2">
            <a:extLst>
              <a:ext uri="{FF2B5EF4-FFF2-40B4-BE49-F238E27FC236}">
                <a16:creationId xmlns="" xmlns:a16="http://schemas.microsoft.com/office/drawing/2014/main" id="{0DC319A1-CF21-4C9F-AE85-1FEFC4C4916E}"/>
              </a:ext>
            </a:extLst>
          </p:cNvPr>
          <p:cNvSpPr>
            <a:spLocks noGrp="1"/>
          </p:cNvSpPr>
          <p:nvPr>
            <p:ph idx="1"/>
          </p:nvPr>
        </p:nvSpPr>
        <p:spPr/>
        <p:txBody>
          <a:bodyPr>
            <a:normAutofit fontScale="77500" lnSpcReduction="20000"/>
          </a:bodyPr>
          <a:lstStyle/>
          <a:p>
            <a:pPr marL="1371600" lvl="3" indent="0">
              <a:buNone/>
            </a:pPr>
            <a:r>
              <a:rPr lang="en-US" sz="2400" b="1" dirty="0"/>
              <a:t>Overall Approach and Scheduling (0-45 points)</a:t>
            </a:r>
          </a:p>
          <a:p>
            <a:pPr lvl="1"/>
            <a:r>
              <a:rPr lang="en-US" dirty="0"/>
              <a:t>Schedule:</a:t>
            </a:r>
            <a:endParaRPr lang="en-US" sz="1600" dirty="0"/>
          </a:p>
          <a:p>
            <a:pPr lvl="2"/>
            <a:r>
              <a:rPr lang="en-US" dirty="0"/>
              <a:t>Discuss and graphically show in detail all the key elements of your proposed schedule for the successful completion and closeout of a project.</a:t>
            </a:r>
            <a:endParaRPr lang="en-US" sz="1400" dirty="0"/>
          </a:p>
          <a:p>
            <a:pPr lvl="3"/>
            <a:r>
              <a:rPr lang="en-US" dirty="0"/>
              <a:t>Preconstruction services</a:t>
            </a:r>
            <a:endParaRPr lang="en-US" sz="1200" dirty="0"/>
          </a:p>
          <a:p>
            <a:pPr lvl="3"/>
            <a:r>
              <a:rPr lang="en-US" dirty="0"/>
              <a:t>Procurement</a:t>
            </a:r>
            <a:endParaRPr lang="en-US" sz="1200" dirty="0"/>
          </a:p>
          <a:p>
            <a:pPr lvl="3"/>
            <a:r>
              <a:rPr lang="en-US" dirty="0"/>
              <a:t>Scope of work (Phasing/Buildings)</a:t>
            </a:r>
            <a:endParaRPr lang="en-US" sz="1200" dirty="0"/>
          </a:p>
          <a:p>
            <a:pPr lvl="3"/>
            <a:r>
              <a:rPr lang="en-US" dirty="0"/>
              <a:t>Key milestones such as:</a:t>
            </a:r>
            <a:endParaRPr lang="en-US" sz="1200" dirty="0"/>
          </a:p>
          <a:p>
            <a:pPr lvl="4"/>
            <a:r>
              <a:rPr lang="en-US" dirty="0"/>
              <a:t>School Testing</a:t>
            </a:r>
            <a:endParaRPr lang="en-US" sz="1100" dirty="0"/>
          </a:p>
          <a:p>
            <a:pPr lvl="4"/>
            <a:r>
              <a:rPr lang="en-US" dirty="0"/>
              <a:t>Move-in dates</a:t>
            </a:r>
            <a:endParaRPr lang="en-US" sz="1100" dirty="0"/>
          </a:p>
          <a:p>
            <a:pPr lvl="4"/>
            <a:r>
              <a:rPr lang="en-US" dirty="0"/>
              <a:t>Inspections</a:t>
            </a:r>
            <a:endParaRPr lang="en-US" sz="1100" dirty="0"/>
          </a:p>
          <a:p>
            <a:pPr lvl="3"/>
            <a:r>
              <a:rPr lang="en-US" dirty="0"/>
              <a:t>Project closeout</a:t>
            </a:r>
            <a:endParaRPr lang="en-US" sz="1200" dirty="0"/>
          </a:p>
          <a:p>
            <a:pPr lvl="2"/>
            <a:r>
              <a:rPr lang="en-US" dirty="0"/>
              <a:t>Discuss how you monitor the schedule between tasks to ensure the project is on schedule.</a:t>
            </a:r>
            <a:endParaRPr lang="en-US" sz="1400" dirty="0"/>
          </a:p>
          <a:p>
            <a:pPr lvl="2"/>
            <a:r>
              <a:rPr lang="en-US" dirty="0"/>
              <a:t>Discuss if the project’s critical path of schedule falls behind what you will do to get it back on schedule.</a:t>
            </a:r>
            <a:endParaRPr lang="en-US" sz="1400" dirty="0"/>
          </a:p>
          <a:p>
            <a:pPr marL="1371600" lvl="3" indent="0">
              <a:buNone/>
            </a:pPr>
            <a:endParaRPr lang="en-US" sz="2400" dirty="0"/>
          </a:p>
        </p:txBody>
      </p:sp>
    </p:spTree>
    <p:extLst>
      <p:ext uri="{BB962C8B-B14F-4D97-AF65-F5344CB8AC3E}">
        <p14:creationId xmlns:p14="http://schemas.microsoft.com/office/powerpoint/2010/main" val="450744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CF090C-EB8B-4DA6-9CB8-EE23BB9CC007}"/>
              </a:ext>
            </a:extLst>
          </p:cNvPr>
          <p:cNvSpPr>
            <a:spLocks noGrp="1"/>
          </p:cNvSpPr>
          <p:nvPr>
            <p:ph type="title"/>
          </p:nvPr>
        </p:nvSpPr>
        <p:spPr/>
        <p:txBody>
          <a:bodyPr/>
          <a:lstStyle/>
          <a:p>
            <a:r>
              <a:rPr lang="en-US" dirty="0"/>
              <a:t>Agenda</a:t>
            </a:r>
            <a:br>
              <a:rPr lang="en-US" dirty="0"/>
            </a:br>
            <a:r>
              <a:rPr lang="en-US" sz="2400" dirty="0"/>
              <a:t>Clint </a:t>
            </a:r>
            <a:r>
              <a:rPr lang="en-US" sz="2400" dirty="0" err="1"/>
              <a:t>HErbic</a:t>
            </a:r>
            <a:endParaRPr lang="en-US" sz="2400" dirty="0"/>
          </a:p>
        </p:txBody>
      </p:sp>
      <p:sp>
        <p:nvSpPr>
          <p:cNvPr id="3" name="Content Placeholder 2">
            <a:extLst>
              <a:ext uri="{FF2B5EF4-FFF2-40B4-BE49-F238E27FC236}">
                <a16:creationId xmlns="" xmlns:a16="http://schemas.microsoft.com/office/drawing/2014/main" id="{79B3880E-5DE4-46BF-9259-F6CF5B4D0EA3}"/>
              </a:ext>
            </a:extLst>
          </p:cNvPr>
          <p:cNvSpPr>
            <a:spLocks noGrp="1"/>
          </p:cNvSpPr>
          <p:nvPr>
            <p:ph idx="1"/>
          </p:nvPr>
        </p:nvSpPr>
        <p:spPr/>
        <p:txBody>
          <a:bodyPr/>
          <a:lstStyle/>
          <a:p>
            <a:r>
              <a:rPr lang="en-US" dirty="0"/>
              <a:t>Overview of selection process</a:t>
            </a:r>
          </a:p>
          <a:p>
            <a:r>
              <a:rPr lang="en-US" dirty="0"/>
              <a:t>Submittal suggestions and tips</a:t>
            </a:r>
          </a:p>
          <a:p>
            <a:r>
              <a:rPr lang="en-US" dirty="0"/>
              <a:t>Presentation tips and format</a:t>
            </a:r>
          </a:p>
          <a:p>
            <a:r>
              <a:rPr lang="en-US" dirty="0"/>
              <a:t>Presentation questions and content</a:t>
            </a:r>
          </a:p>
          <a:p>
            <a:r>
              <a:rPr lang="en-US" dirty="0"/>
              <a:t>Forum wrap-up - questions</a:t>
            </a:r>
          </a:p>
        </p:txBody>
      </p:sp>
    </p:spTree>
    <p:extLst>
      <p:ext uri="{BB962C8B-B14F-4D97-AF65-F5344CB8AC3E}">
        <p14:creationId xmlns:p14="http://schemas.microsoft.com/office/powerpoint/2010/main" val="2514326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6FAC8A-488E-43B5-8BDE-B83F20227537}"/>
              </a:ext>
            </a:extLst>
          </p:cNvPr>
          <p:cNvSpPr>
            <a:spLocks noGrp="1"/>
          </p:cNvSpPr>
          <p:nvPr>
            <p:ph type="title"/>
          </p:nvPr>
        </p:nvSpPr>
        <p:spPr/>
        <p:txBody>
          <a:bodyPr/>
          <a:lstStyle/>
          <a:p>
            <a:r>
              <a:rPr lang="en-US" dirty="0" smtClean="0"/>
              <a:t>Close &amp; </a:t>
            </a:r>
            <a:r>
              <a:rPr lang="en-US" dirty="0" err="1" smtClean="0"/>
              <a:t>qUESTIONS</a:t>
            </a:r>
            <a:r>
              <a:rPr lang="en-US" dirty="0"/>
              <a:t/>
            </a:r>
            <a:br>
              <a:rPr lang="en-US" dirty="0"/>
            </a:br>
            <a:r>
              <a:rPr lang="en-US" dirty="0"/>
              <a:t>	</a:t>
            </a:r>
          </a:p>
        </p:txBody>
      </p:sp>
      <p:sp>
        <p:nvSpPr>
          <p:cNvPr id="3" name="Content Placeholder 2">
            <a:extLst>
              <a:ext uri="{FF2B5EF4-FFF2-40B4-BE49-F238E27FC236}">
                <a16:creationId xmlns="" xmlns:a16="http://schemas.microsoft.com/office/drawing/2014/main" id="{CFF408A4-8F2E-478B-A547-4410392FACB6}"/>
              </a:ext>
            </a:extLst>
          </p:cNvPr>
          <p:cNvSpPr>
            <a:spLocks noGrp="1"/>
          </p:cNvSpPr>
          <p:nvPr>
            <p:ph idx="1"/>
          </p:nvPr>
        </p:nvSpPr>
        <p:spPr/>
        <p:txBody>
          <a:bodyPr/>
          <a:lstStyle/>
          <a:p>
            <a:r>
              <a:rPr lang="en-US" dirty="0" smtClean="0"/>
              <a:t>Next round of projects expected to be released for design within one month</a:t>
            </a:r>
            <a:endParaRPr lang="en-US" dirty="0"/>
          </a:p>
        </p:txBody>
      </p:sp>
    </p:spTree>
    <p:extLst>
      <p:ext uri="{BB962C8B-B14F-4D97-AF65-F5344CB8AC3E}">
        <p14:creationId xmlns:p14="http://schemas.microsoft.com/office/powerpoint/2010/main" val="4280213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D14197-21CF-4D46-BB89-B4F65DAADE5B}"/>
              </a:ext>
            </a:extLst>
          </p:cNvPr>
          <p:cNvSpPr>
            <a:spLocks noGrp="1"/>
          </p:cNvSpPr>
          <p:nvPr>
            <p:ph type="title"/>
          </p:nvPr>
        </p:nvSpPr>
        <p:spPr/>
        <p:txBody>
          <a:bodyPr/>
          <a:lstStyle/>
          <a:p>
            <a:r>
              <a:rPr lang="en-US" dirty="0"/>
              <a:t>Overview of Selection Process</a:t>
            </a:r>
            <a:br>
              <a:rPr lang="en-US" dirty="0"/>
            </a:br>
            <a:r>
              <a:rPr lang="en-US" sz="2400" dirty="0"/>
              <a:t>Clint </a:t>
            </a:r>
            <a:r>
              <a:rPr lang="en-US" sz="2400" dirty="0" err="1"/>
              <a:t>HErbic</a:t>
            </a:r>
            <a:endParaRPr lang="en-US" sz="2400" dirty="0"/>
          </a:p>
        </p:txBody>
      </p:sp>
      <p:sp>
        <p:nvSpPr>
          <p:cNvPr id="3" name="Content Placeholder 2">
            <a:extLst>
              <a:ext uri="{FF2B5EF4-FFF2-40B4-BE49-F238E27FC236}">
                <a16:creationId xmlns="" xmlns:a16="http://schemas.microsoft.com/office/drawing/2014/main" id="{3A6A0CB7-D360-4698-8B62-31E413E9A2A2}"/>
              </a:ext>
            </a:extLst>
          </p:cNvPr>
          <p:cNvSpPr>
            <a:spLocks noGrp="1"/>
          </p:cNvSpPr>
          <p:nvPr>
            <p:ph idx="1"/>
          </p:nvPr>
        </p:nvSpPr>
        <p:spPr/>
        <p:txBody>
          <a:bodyPr/>
          <a:lstStyle/>
          <a:p>
            <a:r>
              <a:rPr lang="en-US" dirty="0"/>
              <a:t>Purpose of forum:  To seek the highest quality submittals as possible and ensure CM firms have a thorough understanding of the process</a:t>
            </a:r>
          </a:p>
          <a:p>
            <a:r>
              <a:rPr lang="en-US" dirty="0"/>
              <a:t>Desired flow of information:	Team              Experience             Examples</a:t>
            </a:r>
          </a:p>
          <a:p>
            <a:r>
              <a:rPr lang="en-US" b="1" dirty="0"/>
              <a:t>Relevancy cannot be overstated</a:t>
            </a:r>
          </a:p>
        </p:txBody>
      </p:sp>
      <p:sp>
        <p:nvSpPr>
          <p:cNvPr id="4" name="Arrow: Right 3">
            <a:extLst>
              <a:ext uri="{FF2B5EF4-FFF2-40B4-BE49-F238E27FC236}">
                <a16:creationId xmlns="" xmlns:a16="http://schemas.microsoft.com/office/drawing/2014/main" id="{285A751D-F6F9-442E-B5D0-B6C182562823}"/>
              </a:ext>
            </a:extLst>
          </p:cNvPr>
          <p:cNvSpPr/>
          <p:nvPr/>
        </p:nvSpPr>
        <p:spPr>
          <a:xfrm>
            <a:off x="5997352" y="2876398"/>
            <a:ext cx="511728"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Right 4">
            <a:extLst>
              <a:ext uri="{FF2B5EF4-FFF2-40B4-BE49-F238E27FC236}">
                <a16:creationId xmlns="" xmlns:a16="http://schemas.microsoft.com/office/drawing/2014/main" id="{F262FB84-8696-4A1B-81E0-55C077D196BB}"/>
              </a:ext>
            </a:extLst>
          </p:cNvPr>
          <p:cNvSpPr/>
          <p:nvPr/>
        </p:nvSpPr>
        <p:spPr>
          <a:xfrm>
            <a:off x="8060132" y="2876398"/>
            <a:ext cx="511728"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1951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6FAC8A-488E-43B5-8BDE-B83F20227537}"/>
              </a:ext>
            </a:extLst>
          </p:cNvPr>
          <p:cNvSpPr>
            <a:spLocks noGrp="1"/>
          </p:cNvSpPr>
          <p:nvPr>
            <p:ph type="title"/>
          </p:nvPr>
        </p:nvSpPr>
        <p:spPr/>
        <p:txBody>
          <a:bodyPr/>
          <a:lstStyle/>
          <a:p>
            <a:r>
              <a:rPr lang="en-US" dirty="0"/>
              <a:t>Financials and evaluations</a:t>
            </a:r>
            <a:br>
              <a:rPr lang="en-US" dirty="0"/>
            </a:br>
            <a:r>
              <a:rPr lang="en-US" sz="2400" dirty="0"/>
              <a:t>Linda Balcombe </a:t>
            </a:r>
            <a:r>
              <a:rPr lang="en-US" dirty="0"/>
              <a:t>	</a:t>
            </a:r>
          </a:p>
        </p:txBody>
      </p:sp>
      <p:sp>
        <p:nvSpPr>
          <p:cNvPr id="3" name="Content Placeholder 2">
            <a:extLst>
              <a:ext uri="{FF2B5EF4-FFF2-40B4-BE49-F238E27FC236}">
                <a16:creationId xmlns="" xmlns:a16="http://schemas.microsoft.com/office/drawing/2014/main" id="{CFF408A4-8F2E-478B-A547-4410392FACB6}"/>
              </a:ext>
            </a:extLst>
          </p:cNvPr>
          <p:cNvSpPr>
            <a:spLocks noGrp="1"/>
          </p:cNvSpPr>
          <p:nvPr>
            <p:ph idx="1"/>
          </p:nvPr>
        </p:nvSpPr>
        <p:spPr/>
        <p:txBody>
          <a:bodyPr/>
          <a:lstStyle/>
          <a:p>
            <a:r>
              <a:rPr lang="en-US" dirty="0"/>
              <a:t>Financials</a:t>
            </a:r>
          </a:p>
          <a:p>
            <a:r>
              <a:rPr lang="en-US" dirty="0"/>
              <a:t>Evaluations</a:t>
            </a:r>
          </a:p>
        </p:txBody>
      </p:sp>
    </p:spTree>
    <p:extLst>
      <p:ext uri="{BB962C8B-B14F-4D97-AF65-F5344CB8AC3E}">
        <p14:creationId xmlns:p14="http://schemas.microsoft.com/office/powerpoint/2010/main" val="1643268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3F4F22-EF34-49BE-9393-2B4A6BDE9717}"/>
              </a:ext>
            </a:extLst>
          </p:cNvPr>
          <p:cNvSpPr>
            <a:spLocks noGrp="1"/>
          </p:cNvSpPr>
          <p:nvPr>
            <p:ph type="title"/>
          </p:nvPr>
        </p:nvSpPr>
        <p:spPr/>
        <p:txBody>
          <a:bodyPr/>
          <a:lstStyle/>
          <a:p>
            <a:r>
              <a:rPr lang="en-US" dirty="0"/>
              <a:t>Tab 5 – Your Staff			</a:t>
            </a:r>
            <a:br>
              <a:rPr lang="en-US" dirty="0"/>
            </a:br>
            <a:r>
              <a:rPr lang="en-US" sz="2400" dirty="0"/>
              <a:t>Rick Bevilacqua</a:t>
            </a:r>
          </a:p>
        </p:txBody>
      </p:sp>
      <p:sp>
        <p:nvSpPr>
          <p:cNvPr id="3" name="Content Placeholder 2">
            <a:extLst>
              <a:ext uri="{FF2B5EF4-FFF2-40B4-BE49-F238E27FC236}">
                <a16:creationId xmlns="" xmlns:a16="http://schemas.microsoft.com/office/drawing/2014/main" id="{260D48A6-781F-47C9-A152-EC4E3B1D47A1}"/>
              </a:ext>
            </a:extLst>
          </p:cNvPr>
          <p:cNvSpPr>
            <a:spLocks noGrp="1"/>
          </p:cNvSpPr>
          <p:nvPr>
            <p:ph idx="1"/>
          </p:nvPr>
        </p:nvSpPr>
        <p:spPr>
          <a:xfrm>
            <a:off x="1451579" y="2015733"/>
            <a:ext cx="9603275" cy="2079530"/>
          </a:xfrm>
        </p:spPr>
        <p:txBody>
          <a:bodyPr/>
          <a:lstStyle/>
          <a:p>
            <a:r>
              <a:rPr lang="en-US" b="1" dirty="0"/>
              <a:t>Executive Summary </a:t>
            </a:r>
            <a:r>
              <a:rPr lang="en-US" dirty="0"/>
              <a:t>- a tool for you to explain why your team is the best team for the project.  Key points should include:</a:t>
            </a:r>
          </a:p>
          <a:p>
            <a:pPr lvl="1"/>
            <a:r>
              <a:rPr lang="en-US" dirty="0"/>
              <a:t>Experience with similar scope </a:t>
            </a:r>
          </a:p>
          <a:p>
            <a:pPr lvl="1"/>
            <a:r>
              <a:rPr lang="en-US" dirty="0"/>
              <a:t>Right sizing your team to meet the needs of the project</a:t>
            </a:r>
          </a:p>
          <a:p>
            <a:pPr lvl="1"/>
            <a:r>
              <a:rPr lang="en-US" dirty="0"/>
              <a:t>Matrix which clearly shows your staffs relevant experience</a:t>
            </a:r>
          </a:p>
          <a:p>
            <a:pPr marL="457200" lvl="1" indent="0">
              <a:buNone/>
            </a:pPr>
            <a:endParaRPr lang="en-US" dirty="0"/>
          </a:p>
          <a:p>
            <a:pPr marL="457200" lvl="1" indent="0">
              <a:buNone/>
            </a:pPr>
            <a:endParaRPr lang="en-US" dirty="0"/>
          </a:p>
          <a:p>
            <a:pPr lvl="1">
              <a:buClr>
                <a:srgbClr val="B71E42"/>
              </a:buClr>
            </a:pPr>
            <a:endParaRPr lang="en-US" dirty="0">
              <a:solidFill>
                <a:prstClr val="black"/>
              </a:solidFill>
            </a:endParaRPr>
          </a:p>
          <a:p>
            <a:pPr marL="457200" lvl="1" indent="0">
              <a:buNone/>
            </a:pPr>
            <a:endParaRPr lang="en-US" dirty="0"/>
          </a:p>
        </p:txBody>
      </p:sp>
      <p:sp>
        <p:nvSpPr>
          <p:cNvPr id="5" name="Content Placeholder 2">
            <a:extLst>
              <a:ext uri="{FF2B5EF4-FFF2-40B4-BE49-F238E27FC236}">
                <a16:creationId xmlns="" xmlns:a16="http://schemas.microsoft.com/office/drawing/2014/main" id="{625386CC-D059-44EE-B4BE-4716E5C1621F}"/>
              </a:ext>
            </a:extLst>
          </p:cNvPr>
          <p:cNvSpPr txBox="1">
            <a:spLocks/>
          </p:cNvSpPr>
          <p:nvPr/>
        </p:nvSpPr>
        <p:spPr>
          <a:xfrm>
            <a:off x="1451579" y="4095263"/>
            <a:ext cx="9603275" cy="1252415"/>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b="1" dirty="0"/>
              <a:t>Resumes </a:t>
            </a:r>
          </a:p>
          <a:p>
            <a:pPr lvl="2"/>
            <a:r>
              <a:rPr lang="en-US" dirty="0"/>
              <a:t>Education, certifications, total years of experience and years employed with your firm. </a:t>
            </a:r>
            <a:endParaRPr lang="en-US" sz="1400" dirty="0"/>
          </a:p>
          <a:p>
            <a:pPr lvl="2"/>
            <a:r>
              <a:rPr lang="en-US" dirty="0"/>
              <a:t>Highlight or provide a matrix showing experience which is relevant to the proposed project.</a:t>
            </a:r>
            <a:endParaRPr lang="en-US" sz="1400" dirty="0"/>
          </a:p>
          <a:p>
            <a:pPr lvl="1"/>
            <a:endParaRPr lang="en-US" b="1" dirty="0"/>
          </a:p>
          <a:p>
            <a:endParaRPr lang="en-US" dirty="0"/>
          </a:p>
          <a:p>
            <a:pPr lvl="1">
              <a:buClr>
                <a:srgbClr val="B71E42"/>
              </a:buClr>
            </a:pPr>
            <a:endParaRPr lang="en-US" dirty="0">
              <a:solidFill>
                <a:prstClr val="black"/>
              </a:solidFill>
            </a:endParaRP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2600843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85346A-5A7B-444F-A31F-AF3B20BD422F}"/>
              </a:ext>
            </a:extLst>
          </p:cNvPr>
          <p:cNvSpPr>
            <a:spLocks noGrp="1"/>
          </p:cNvSpPr>
          <p:nvPr>
            <p:ph type="title"/>
          </p:nvPr>
        </p:nvSpPr>
        <p:spPr/>
        <p:txBody>
          <a:bodyPr>
            <a:normAutofit fontScale="90000"/>
          </a:bodyPr>
          <a:lstStyle/>
          <a:p>
            <a:r>
              <a:rPr lang="en-US" dirty="0"/>
              <a:t>Tab 6 – Experience and Knowledge of your Firm</a:t>
            </a:r>
            <a:br>
              <a:rPr lang="en-US" dirty="0"/>
            </a:br>
            <a:r>
              <a:rPr lang="en-US" sz="2400" dirty="0"/>
              <a:t>Clint Herbic</a:t>
            </a:r>
          </a:p>
        </p:txBody>
      </p:sp>
      <p:sp>
        <p:nvSpPr>
          <p:cNvPr id="3" name="Content Placeholder 2">
            <a:extLst>
              <a:ext uri="{FF2B5EF4-FFF2-40B4-BE49-F238E27FC236}">
                <a16:creationId xmlns="" xmlns:a16="http://schemas.microsoft.com/office/drawing/2014/main" id="{90866300-A728-4055-B7D9-C0A987228194}"/>
              </a:ext>
            </a:extLst>
          </p:cNvPr>
          <p:cNvSpPr>
            <a:spLocks noGrp="1"/>
          </p:cNvSpPr>
          <p:nvPr>
            <p:ph idx="1"/>
          </p:nvPr>
        </p:nvSpPr>
        <p:spPr/>
        <p:txBody>
          <a:bodyPr/>
          <a:lstStyle/>
          <a:p>
            <a:r>
              <a:rPr lang="en-US" dirty="0"/>
              <a:t>Executive Summary – explain in a narrative your firms’ specific experience and qualifications with projects of similar scope</a:t>
            </a:r>
          </a:p>
          <a:p>
            <a:r>
              <a:rPr lang="en-US" dirty="0"/>
              <a:t>Provide one </a:t>
            </a:r>
            <a:r>
              <a:rPr lang="en-US" u="sng" dirty="0"/>
              <a:t>specific</a:t>
            </a:r>
            <a:r>
              <a:rPr lang="en-US" dirty="0"/>
              <a:t> example of something you’ve learned on a previous project that you can apply to our project</a:t>
            </a:r>
          </a:p>
          <a:p>
            <a:r>
              <a:rPr lang="en-US" dirty="0"/>
              <a:t>Detailed page for five projects you have completed of similar scope</a:t>
            </a:r>
          </a:p>
          <a:p>
            <a:pPr lvl="1"/>
            <a:r>
              <a:rPr lang="en-US" dirty="0"/>
              <a:t>Explain the scope and indicate the budget</a:t>
            </a:r>
          </a:p>
          <a:p>
            <a:pPr lvl="1"/>
            <a:r>
              <a:rPr lang="en-US" dirty="0"/>
              <a:t>Specifically highlight or explain the scope relationship</a:t>
            </a:r>
          </a:p>
          <a:p>
            <a:pPr lvl="1"/>
            <a:r>
              <a:rPr lang="en-US" dirty="0"/>
              <a:t>Link your experience from each project to our project (been there, done that)</a:t>
            </a:r>
          </a:p>
        </p:txBody>
      </p:sp>
    </p:spTree>
    <p:extLst>
      <p:ext uri="{BB962C8B-B14F-4D97-AF65-F5344CB8AC3E}">
        <p14:creationId xmlns:p14="http://schemas.microsoft.com/office/powerpoint/2010/main" val="2259761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890FBE-F6E5-4275-98CB-736F3B7D429B}"/>
              </a:ext>
            </a:extLst>
          </p:cNvPr>
          <p:cNvSpPr>
            <a:spLocks noGrp="1"/>
          </p:cNvSpPr>
          <p:nvPr>
            <p:ph type="title"/>
          </p:nvPr>
        </p:nvSpPr>
        <p:spPr/>
        <p:txBody>
          <a:bodyPr/>
          <a:lstStyle/>
          <a:p>
            <a:r>
              <a:rPr lang="en-US" dirty="0"/>
              <a:t>Tab 7 – Staffing model and availability</a:t>
            </a:r>
            <a:br>
              <a:rPr lang="en-US" dirty="0"/>
            </a:br>
            <a:r>
              <a:rPr lang="en-US" sz="2400" dirty="0"/>
              <a:t>Doug Pollei</a:t>
            </a:r>
          </a:p>
        </p:txBody>
      </p:sp>
      <p:sp>
        <p:nvSpPr>
          <p:cNvPr id="3" name="Content Placeholder 2">
            <a:extLst>
              <a:ext uri="{FF2B5EF4-FFF2-40B4-BE49-F238E27FC236}">
                <a16:creationId xmlns="" xmlns:a16="http://schemas.microsoft.com/office/drawing/2014/main" id="{C26C8A8A-AEDA-4030-8934-F07F329D011E}"/>
              </a:ext>
            </a:extLst>
          </p:cNvPr>
          <p:cNvSpPr>
            <a:spLocks noGrp="1"/>
          </p:cNvSpPr>
          <p:nvPr>
            <p:ph idx="1"/>
          </p:nvPr>
        </p:nvSpPr>
        <p:spPr/>
        <p:txBody>
          <a:bodyPr>
            <a:normAutofit/>
          </a:bodyPr>
          <a:lstStyle/>
          <a:p>
            <a:r>
              <a:rPr lang="en-US" dirty="0"/>
              <a:t>Address how you would staff a variety of projects and specifically how the project you are submitting on would be staffed.</a:t>
            </a:r>
          </a:p>
          <a:p>
            <a:r>
              <a:rPr lang="en-US" dirty="0"/>
              <a:t>Address how your field staff is supported by your senior management staff.</a:t>
            </a:r>
          </a:p>
          <a:p>
            <a:r>
              <a:rPr lang="en-US" dirty="0"/>
              <a:t>Explain how your subcontractors are utilized during preconstruction, addressing phase estimates and bid packages, manpower and schedule.</a:t>
            </a:r>
          </a:p>
          <a:p>
            <a:r>
              <a:rPr lang="en-US" dirty="0"/>
              <a:t>Provide detailed information regarding daily monitoring of your CPM schedule aids in staffing for the project.</a:t>
            </a:r>
          </a:p>
          <a:p>
            <a:pPr marL="0" indent="0">
              <a:buNone/>
            </a:pPr>
            <a:endParaRPr lang="en-US" dirty="0"/>
          </a:p>
        </p:txBody>
      </p:sp>
    </p:spTree>
    <p:extLst>
      <p:ext uri="{BB962C8B-B14F-4D97-AF65-F5344CB8AC3E}">
        <p14:creationId xmlns:p14="http://schemas.microsoft.com/office/powerpoint/2010/main" val="2438679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890FBE-F6E5-4275-98CB-736F3B7D429B}"/>
              </a:ext>
            </a:extLst>
          </p:cNvPr>
          <p:cNvSpPr>
            <a:spLocks noGrp="1"/>
          </p:cNvSpPr>
          <p:nvPr>
            <p:ph type="title"/>
          </p:nvPr>
        </p:nvSpPr>
        <p:spPr/>
        <p:txBody>
          <a:bodyPr/>
          <a:lstStyle/>
          <a:p>
            <a:r>
              <a:rPr lang="en-US" dirty="0"/>
              <a:t>Tab 7 – Staffing model and availability</a:t>
            </a:r>
            <a:br>
              <a:rPr lang="en-US" dirty="0"/>
            </a:br>
            <a:r>
              <a:rPr lang="en-US" sz="2400" dirty="0"/>
              <a:t>Doug Pollei</a:t>
            </a:r>
          </a:p>
        </p:txBody>
      </p:sp>
      <p:sp>
        <p:nvSpPr>
          <p:cNvPr id="3" name="Content Placeholder 2">
            <a:extLst>
              <a:ext uri="{FF2B5EF4-FFF2-40B4-BE49-F238E27FC236}">
                <a16:creationId xmlns="" xmlns:a16="http://schemas.microsoft.com/office/drawing/2014/main" id="{C26C8A8A-AEDA-4030-8934-F07F329D011E}"/>
              </a:ext>
            </a:extLst>
          </p:cNvPr>
          <p:cNvSpPr>
            <a:spLocks noGrp="1"/>
          </p:cNvSpPr>
          <p:nvPr>
            <p:ph idx="1"/>
          </p:nvPr>
        </p:nvSpPr>
        <p:spPr/>
        <p:txBody>
          <a:bodyPr>
            <a:normAutofit/>
          </a:bodyPr>
          <a:lstStyle/>
          <a:p>
            <a:r>
              <a:rPr lang="en-US" dirty="0"/>
              <a:t>We feel very strongly that when you commit your staff to our project that this team will be together from start to finish.</a:t>
            </a:r>
          </a:p>
          <a:p>
            <a:r>
              <a:rPr lang="en-US" dirty="0"/>
              <a:t>Develop a table listing the key personnel, their roles and a detailed list of their responsibilities on this project.</a:t>
            </a:r>
          </a:p>
          <a:p>
            <a:r>
              <a:rPr lang="en-US" dirty="0"/>
              <a:t>The time allocation table for each team member needs to be graphically easy to read listing team members, their roles, their time during preconstruction and construction on this project and on your other projects.</a:t>
            </a:r>
          </a:p>
          <a:p>
            <a:pPr marL="0" indent="0">
              <a:buNone/>
            </a:pPr>
            <a:endParaRPr lang="en-US" dirty="0"/>
          </a:p>
        </p:txBody>
      </p:sp>
    </p:spTree>
    <p:extLst>
      <p:ext uri="{BB962C8B-B14F-4D97-AF65-F5344CB8AC3E}">
        <p14:creationId xmlns:p14="http://schemas.microsoft.com/office/powerpoint/2010/main" val="3761921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890FBE-F6E5-4275-98CB-736F3B7D429B}"/>
              </a:ext>
            </a:extLst>
          </p:cNvPr>
          <p:cNvSpPr>
            <a:spLocks noGrp="1"/>
          </p:cNvSpPr>
          <p:nvPr>
            <p:ph type="title"/>
          </p:nvPr>
        </p:nvSpPr>
        <p:spPr/>
        <p:txBody>
          <a:bodyPr/>
          <a:lstStyle/>
          <a:p>
            <a:r>
              <a:rPr lang="en-US" dirty="0"/>
              <a:t>Tab 8 – Cost Control and scheduling</a:t>
            </a:r>
            <a:br>
              <a:rPr lang="en-US" dirty="0"/>
            </a:br>
            <a:r>
              <a:rPr lang="en-US" sz="2400" dirty="0" err="1"/>
              <a:t>scott</a:t>
            </a:r>
            <a:r>
              <a:rPr lang="en-US" sz="2400" dirty="0"/>
              <a:t> </a:t>
            </a:r>
            <a:r>
              <a:rPr lang="en-US" sz="2400" dirty="0" err="1"/>
              <a:t>livernois</a:t>
            </a:r>
            <a:endParaRPr lang="en-US" sz="2400" dirty="0"/>
          </a:p>
        </p:txBody>
      </p:sp>
      <p:sp>
        <p:nvSpPr>
          <p:cNvPr id="3" name="Content Placeholder 2">
            <a:extLst>
              <a:ext uri="{FF2B5EF4-FFF2-40B4-BE49-F238E27FC236}">
                <a16:creationId xmlns="" xmlns:a16="http://schemas.microsoft.com/office/drawing/2014/main" id="{C26C8A8A-AEDA-4030-8934-F07F329D011E}"/>
              </a:ext>
            </a:extLst>
          </p:cNvPr>
          <p:cNvSpPr>
            <a:spLocks noGrp="1"/>
          </p:cNvSpPr>
          <p:nvPr>
            <p:ph idx="1"/>
          </p:nvPr>
        </p:nvSpPr>
        <p:spPr/>
        <p:txBody>
          <a:bodyPr>
            <a:normAutofit fontScale="92500" lnSpcReduction="10000"/>
          </a:bodyPr>
          <a:lstStyle/>
          <a:p>
            <a:r>
              <a:rPr lang="en-US" b="1" dirty="0"/>
              <a:t>How do you arrive at a GMP? </a:t>
            </a:r>
            <a:r>
              <a:rPr lang="en-US" dirty="0"/>
              <a:t>– Be specific, talk about cost models, how you put together bid packages, and what kind of investigative work do you conduct to ensure a complete package of work and GMP.</a:t>
            </a:r>
          </a:p>
          <a:p>
            <a:r>
              <a:rPr lang="en-US" b="1" dirty="0"/>
              <a:t>Cost control opportunities </a:t>
            </a:r>
            <a:r>
              <a:rPr lang="en-US" dirty="0"/>
              <a:t>– Give a specific example from a previous job of similar scope and explain how this affected the overall project.</a:t>
            </a:r>
          </a:p>
          <a:p>
            <a:r>
              <a:rPr lang="en-US" b="1" dirty="0"/>
              <a:t>Project acceleration </a:t>
            </a:r>
            <a:r>
              <a:rPr lang="en-US" dirty="0"/>
              <a:t>– Provide a specific example from a previous job of similar scope and explain how that example could be applied in this project</a:t>
            </a:r>
          </a:p>
          <a:p>
            <a:r>
              <a:rPr lang="en-US" b="1" dirty="0"/>
              <a:t>Local subcontractor participation </a:t>
            </a:r>
            <a:r>
              <a:rPr lang="en-US" dirty="0"/>
              <a:t>– describe your approach to encouraging local participation include your outreach programs and other </a:t>
            </a:r>
            <a:r>
              <a:rPr lang="en-US" u="sng" dirty="0"/>
              <a:t>specific</a:t>
            </a:r>
            <a:r>
              <a:rPr lang="en-US" dirty="0"/>
              <a:t> strategies </a:t>
            </a:r>
          </a:p>
          <a:p>
            <a:pPr marL="0" indent="0">
              <a:buNone/>
            </a:pPr>
            <a:endParaRPr lang="en-US" dirty="0"/>
          </a:p>
        </p:txBody>
      </p:sp>
    </p:spTree>
    <p:extLst>
      <p:ext uri="{BB962C8B-B14F-4D97-AF65-F5344CB8AC3E}">
        <p14:creationId xmlns:p14="http://schemas.microsoft.com/office/powerpoint/2010/main" val="1656964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174</TotalTime>
  <Words>1138</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Gill Sans MT</vt:lpstr>
      <vt:lpstr>Gallery</vt:lpstr>
      <vt:lpstr>Construction Managers forum</vt:lpstr>
      <vt:lpstr>Agenda Clint HErbic</vt:lpstr>
      <vt:lpstr>Overview of Selection Process Clint HErbic</vt:lpstr>
      <vt:lpstr>Financials and evaluations Linda Balcombe  </vt:lpstr>
      <vt:lpstr>Tab 5 – Your Staff    Rick Bevilacqua</vt:lpstr>
      <vt:lpstr>Tab 6 – Experience and Knowledge of your Firm Clint Herbic</vt:lpstr>
      <vt:lpstr>Tab 7 – Staffing model and availability Doug Pollei</vt:lpstr>
      <vt:lpstr>Tab 7 – Staffing model and availability Doug Pollei</vt:lpstr>
      <vt:lpstr>Tab 8 – Cost Control and scheduling scott livernois</vt:lpstr>
      <vt:lpstr>Tab 9 – quality control and closeout mike Hewett</vt:lpstr>
      <vt:lpstr>Overall Submittal tips and suggestions Clint Herbic</vt:lpstr>
      <vt:lpstr>Presentation Overview Clint HErbic</vt:lpstr>
      <vt:lpstr>Format of Presentation Scott Livernois</vt:lpstr>
      <vt:lpstr>Question one  clint Herbic</vt:lpstr>
      <vt:lpstr>Question Two scott livernois</vt:lpstr>
      <vt:lpstr>Question Three doug pollei</vt:lpstr>
      <vt:lpstr>Question Four mike hewett</vt:lpstr>
      <vt:lpstr>Question five rick bevilacqua</vt:lpstr>
      <vt:lpstr>Question five rick bevilacqua</vt:lpstr>
      <vt:lpstr>Close &amp; 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Professionals forum</dc:title>
  <dc:creator>Herbic Clinton</dc:creator>
  <cp:lastModifiedBy>user</cp:lastModifiedBy>
  <cp:revision>37</cp:revision>
  <dcterms:created xsi:type="dcterms:W3CDTF">2019-05-02T17:10:00Z</dcterms:created>
  <dcterms:modified xsi:type="dcterms:W3CDTF">2019-07-24T20:03:23Z</dcterms:modified>
</cp:coreProperties>
</file>